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3" r:id="rId3"/>
    <p:sldId id="257" r:id="rId4"/>
    <p:sldId id="274" r:id="rId5"/>
    <p:sldId id="280" r:id="rId6"/>
    <p:sldId id="281" r:id="rId7"/>
    <p:sldId id="278" r:id="rId8"/>
    <p:sldId id="279" r:id="rId9"/>
    <p:sldId id="282" r:id="rId10"/>
    <p:sldId id="283" r:id="rId11"/>
    <p:sldId id="284" r:id="rId12"/>
    <p:sldId id="285" r:id="rId13"/>
    <p:sldId id="289" r:id="rId14"/>
    <p:sldId id="286" r:id="rId15"/>
    <p:sldId id="288" r:id="rId16"/>
    <p:sldId id="287" r:id="rId17"/>
  </p:sldIdLst>
  <p:sldSz cx="12192000" cy="6858000"/>
  <p:notesSz cx="6865938" cy="9998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BE8E"/>
    <a:srgbClr val="EEE693"/>
    <a:srgbClr val="D3D3D4"/>
    <a:srgbClr val="AED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83" autoAdjust="0"/>
    <p:restoredTop sz="89296" autoAdjust="0"/>
  </p:normalViewPr>
  <p:slideViewPr>
    <p:cSldViewPr snapToGrid="0">
      <p:cViewPr varScale="1">
        <p:scale>
          <a:sx n="105" d="100"/>
          <a:sy n="105" d="100"/>
        </p:scale>
        <p:origin x="1048" y="19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D446D-6055-4C17-94E2-8BF8D8B2544B}" type="datetimeFigureOut">
              <a:rPr lang="en-GB" smtClean="0"/>
              <a:t>01/08/2025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7388" y="4811713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DA8EC-31AD-4427-8D75-2F45F8B68E4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801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138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sec): Increase epoch number (hyperparameter tuning). </a:t>
            </a:r>
            <a:r>
              <a:rPr lang="en-GB" dirty="0" err="1"/>
              <a:t>nnUNet</a:t>
            </a:r>
            <a:r>
              <a:rPr lang="en-GB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5827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488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149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21E7E-D3A1-8A93-2D5F-3924E4B8B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773699-64B4-377F-30E1-150D88E4BE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6D890D-6DA5-7473-81D6-8097BFD26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slide is wrong. Run the trained model on the validation dataset (ask </a:t>
            </a:r>
            <a:r>
              <a:rPr lang="en-GB" dirty="0" err="1"/>
              <a:t>chato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E4582-3DAB-43AF-9826-06D9B86032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5687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FD8A0-213B-9E40-F67A-4666C65D2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09A5A-91D2-C24B-4116-4157785CB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7082E-2870-BD4A-2C3E-EC7059DD6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2D20F-2642-6571-A3FF-4B3439F66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920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3B9A8-D689-BDA1-9BB6-B9D4126D7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F5E26-0612-9423-199C-550F34ACD5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D27AF1-EA01-C890-152F-8A9BE2771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slide is wrong. Run the trained model on the validation dataset (ask </a:t>
            </a:r>
            <a:r>
              <a:rPr lang="en-GB" dirty="0" err="1"/>
              <a:t>chato</a:t>
            </a:r>
            <a:r>
              <a:rPr lang="en-GB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6D2A1-56DB-E65F-7ED0-BA85B56E80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3816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A0741-6944-ED6C-32E4-7280ABDB7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E57EDA-3142-A2D7-4DEA-F62DC323CC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8E64C0-1657-A1AB-8687-0A7241B68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slide should stay but the results should be of the trained model ran on the validation dataset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B1BC0-CAA1-A444-7D69-E6219E447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3319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000" dirty="0"/>
              <a:t>Sebastian (1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1282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(1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9208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665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Sebastian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7762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Sebastian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4296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Sebastian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821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Sebastian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3827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807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1A35E-0B61-42D8-A5AB-EA13213AD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A0F7F9-4C58-4A28-B8AE-35F2516EC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EFF252-6748-4490-A7C9-BA626261D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4457D1-88AC-4466-8DD4-63FD85203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99D5E-6869-4EEE-AF77-487FA436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40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9BBC06-7C53-4FF3-A438-DAF6AE2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3C2F594-FC9C-4DD4-A7F8-E8CF671FD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DFF567-E751-4F3B-BDD7-15B89F5B1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25831-73EC-42D5-A5F8-A57EB4C8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883D83-2729-46C0-A558-4AD7F096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57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393A6B2-6D25-43BB-A149-0A3951B25B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640E9A7-DB4C-4D7D-9650-211A9DEFD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9A46CB-9AFF-4B6A-8ABE-0F3EA61CE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8AA0A0-341A-493A-9653-DAEA962B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4A3C9B-CB8B-49C9-B4CB-C93721BD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5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rown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ABFC8583-A9B7-5DCD-0CC7-61F6EC29D0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0" b="56471"/>
          <a:stretch/>
        </p:blipFill>
        <p:spPr>
          <a:xfrm rot="10800000">
            <a:off x="-2316" y="-1"/>
            <a:ext cx="12194315" cy="6810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D47288-E4C7-4421-ADCE-CDC3A03B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7443D9-23BD-421F-B503-616FDC6E3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CB2100-5CA4-49FB-980D-24135F03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83009584-9C1B-4F77-A5D7-6D3C9B19F980}" type="datetimeFigureOut">
              <a:rPr lang="en-US" smtClean="0"/>
              <a:pPr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B22A7E-41B9-437F-B305-F7865100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B76D9B-8445-4DA6-AECF-65A960E5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7F6C5BFA-BCA2-4632-BE1B-62B460272F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CCEC7F-0289-3FD5-94FD-9335F0D19F6B}"/>
              </a:ext>
            </a:extLst>
          </p:cNvPr>
          <p:cNvSpPr/>
          <p:nvPr userDrawn="1"/>
        </p:nvSpPr>
        <p:spPr>
          <a:xfrm rot="10800000">
            <a:off x="0" y="0"/>
            <a:ext cx="12192000" cy="68911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  <a:lumMod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462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EFA68-F9C0-4228-A4EA-578421DB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ADF966-F678-4E65-91EF-DF9F2F2B8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FB3A6A-8686-4D7D-BF8D-EB01830B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BC8CCA-2B11-419E-A506-B8DE8B8AE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71D604-8302-4AFA-93B3-D38EE3D3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4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8D0CE-1817-406E-98F8-0E1C1272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343C42-C26F-4A51-BEF6-988CB4F3D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2C5836-5D66-4493-B296-7B545B9C2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BDAFF-B7B6-4517-92B6-345D2EBA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290F57-FCAF-4056-A1FC-0B47E2A2C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CDE3AE-BADB-4F43-9C84-BAE534FD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553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2EA9C-0825-422B-87EB-AC3D3BEE4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DF1BCC-8FFA-4E54-A05E-B0C9BAD8B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80FDF4-AF7D-4779-B07F-AFF9774C1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F351EC-2597-478F-9F35-62A0B3F666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BE3DBF0-3E94-4410-BF24-35BA8B0A3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C008A2E-69E5-4702-BBE0-42E081653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E2DE3C-48F6-40DA-B0D1-96CFB9C59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9EE9799-C3E2-4ED3-89E7-01EF9161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6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EF8D6-E45A-42F8-AB28-DA6242BB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1932DA0-919B-4AD6-9B07-0281F0E4C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2C66E7-6473-4761-9E71-74842FAA1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82B499-0960-41EF-A452-4C00FD21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4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A819F3-F153-455F-987A-06141E90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4182D1C-1EB1-4211-A3C5-63EB132ED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AC2B4C-CDB0-4EC6-951A-E9BE1A1E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3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154D49-72E1-4968-BD00-3CA9690FD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090B4F-9FBC-45F1-B4C6-E6BA90644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C51353-BEDF-4D7C-B4F4-67A401808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1FC72-C1A8-424A-B235-0F724F65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9A8412-A130-4EAF-8E74-7C1DF537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454D99-97CB-42F5-946D-CCA08F4B5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65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9FB76-F94D-4CB6-9FB2-D7ADFDAAD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79D6DCF-7EE1-470F-A31E-BB2090BCA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C6E83F-2CD3-4BD3-A03B-6414554F4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0D20B8-CC3E-43D6-9BB8-3EE4557C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0C7E7A-D25F-4A47-926C-3E4C0422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C9D133-FA7C-4922-BA71-161056E6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79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A584A0B-23D3-47AC-9896-53223086E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18464E-D475-4A2C-A1D3-73FA10EDC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6F155A-D977-4A18-84FA-B3ACED84A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3009584-9C1B-4F77-A5D7-6D3C9B19F980}" type="datetimeFigureOut">
              <a:rPr lang="en-US" smtClean="0"/>
              <a:pPr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AC0DD0-F90E-4BE0-8828-9B7BA2E79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666D70-CAEC-4B68-A316-76984BA74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7F6C5BFA-BCA2-4632-BE1B-62B460272F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7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yX5HNuv-xE?si=ywxtReVqf1nxxlzZ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00B27E-CF12-4318-A6A5-76736E284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18" y="-1639"/>
            <a:ext cx="9158269" cy="68687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0A1BDA-A018-48BB-A0DD-03064DF4F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472" y="922339"/>
            <a:ext cx="7067062" cy="2027666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First steps into Image-based Classification of Sediments in Drill Cores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FC9514-304D-47C8-BF8E-3FE4EAD9D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543" y="3430958"/>
            <a:ext cx="9729872" cy="1019453"/>
          </a:xfrm>
        </p:spPr>
        <p:txBody>
          <a:bodyPr>
            <a:noAutofit/>
          </a:bodyPr>
          <a:lstStyle/>
          <a:p>
            <a:pPr algn="l"/>
            <a:r>
              <a:rPr lang="de-CH" dirty="0">
                <a:latin typeface="Helvetica" pitchFamily="2" charset="0"/>
              </a:rPr>
              <a:t>ADS CAS Module 6</a:t>
            </a:r>
          </a:p>
          <a:p>
            <a:pPr algn="l"/>
            <a:r>
              <a:rPr lang="de-CH" sz="1400" dirty="0"/>
              <a:t>18</a:t>
            </a:r>
            <a:r>
              <a:rPr lang="de-CH" sz="1400" dirty="0">
                <a:latin typeface="Helvetica" pitchFamily="2" charset="0"/>
              </a:rPr>
              <a:t>.04.2024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261FEB-A99F-4BEA-B300-F5AB1A521550}"/>
              </a:ext>
            </a:extLst>
          </p:cNvPr>
          <p:cNvSpPr txBox="1"/>
          <p:nvPr/>
        </p:nvSpPr>
        <p:spPr>
          <a:xfrm>
            <a:off x="366471" y="4799958"/>
            <a:ext cx="47630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Sebastian Schaller and Patricio Becerra</a:t>
            </a:r>
            <a:endParaRPr lang="en-US" sz="1200" dirty="0">
              <a:latin typeface="Helvetica" pitchFamily="2" charset="0"/>
            </a:endParaRPr>
          </a:p>
          <a:p>
            <a:endParaRPr lang="en-US" sz="1200" dirty="0">
              <a:latin typeface="Helvetica" pitchFamily="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250318E-2D1E-4D64-802C-CABA24585BA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7" y="845732"/>
            <a:ext cx="1439664" cy="8255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DC9D84-4559-4B7D-95D0-2CE5C42EC77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46" y="431727"/>
            <a:ext cx="1485389" cy="79821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09964B4-590B-472D-98C8-E7A5EFA120E7}"/>
              </a:ext>
            </a:extLst>
          </p:cNvPr>
          <p:cNvSpPr/>
          <p:nvPr/>
        </p:nvSpPr>
        <p:spPr>
          <a:xfrm>
            <a:off x="127488" y="312127"/>
            <a:ext cx="1340827" cy="509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8E75768B-7E3B-43B2-9238-524E2373BED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8" y="118180"/>
            <a:ext cx="1102330" cy="8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24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Example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results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6BE38-EFCD-8EBA-A108-EDCAAF17A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06" y="1457452"/>
            <a:ext cx="4796282" cy="3830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5C47DF-0ED5-70FA-833C-42E52A3CA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592" y="1457452"/>
            <a:ext cx="4796282" cy="3830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367088-7179-1408-CF96-070692553753}"/>
              </a:ext>
            </a:extLst>
          </p:cNvPr>
          <p:cNvSpPr txBox="1"/>
          <p:nvPr/>
        </p:nvSpPr>
        <p:spPr>
          <a:xfrm>
            <a:off x="207988" y="913922"/>
            <a:ext cx="11486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" pitchFamily="2" charset="0"/>
              </a:rPr>
              <a:t>Best model so far: Random splitting, 40 epochs, 10 batches, </a:t>
            </a:r>
            <a:r>
              <a:rPr lang="en-GB" dirty="0" err="1">
                <a:latin typeface="Helvetica" pitchFamily="2" charset="0"/>
              </a:rPr>
              <a:t>categorical_crossentropy</a:t>
            </a:r>
            <a:endParaRPr lang="en-GB" b="0" dirty="0">
              <a:effectLst/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DC3070-16E6-B598-6DD3-6E7CDCD6C070}"/>
              </a:ext>
            </a:extLst>
          </p:cNvPr>
          <p:cNvSpPr txBox="1"/>
          <p:nvPr/>
        </p:nvSpPr>
        <p:spPr>
          <a:xfrm>
            <a:off x="378676" y="5529072"/>
            <a:ext cx="38031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0 is: 0.8748682</a:t>
            </a:r>
          </a:p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1 is: 0.6471699</a:t>
            </a:r>
          </a:p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2 is: 0.37699103</a:t>
            </a:r>
          </a:p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3 is: 0.109560125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BE2E8-3158-B7B4-405D-8BDF1DBA9C79}"/>
              </a:ext>
            </a:extLst>
          </p:cNvPr>
          <p:cNvSpPr txBox="1"/>
          <p:nvPr/>
        </p:nvSpPr>
        <p:spPr>
          <a:xfrm>
            <a:off x="4620768" y="5529072"/>
            <a:ext cx="41940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4 is: 0.6387318</a:t>
            </a:r>
          </a:p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5 is: 0.55518365</a:t>
            </a:r>
          </a:p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6 is: 0.15295659</a:t>
            </a:r>
          </a:p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7 is: 0.0</a:t>
            </a:r>
            <a:endParaRPr lang="en-GB" sz="1600" b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664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Example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results</a:t>
            </a:r>
            <a:r>
              <a:rPr lang="de-CH" sz="2800" dirty="0">
                <a:latin typeface="Helvetica" pitchFamily="2" charset="0"/>
              </a:rPr>
              <a:t> (8 </a:t>
            </a:r>
            <a:r>
              <a:rPr lang="de-CH" sz="2800" dirty="0" err="1">
                <a:latin typeface="Helvetica" pitchFamily="2" charset="0"/>
              </a:rPr>
              <a:t>classes</a:t>
            </a:r>
            <a:r>
              <a:rPr lang="de-CH" sz="2800" dirty="0">
                <a:latin typeface="Helvetica" pitchFamily="2" charset="0"/>
              </a:rPr>
              <a:t>)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2B6B8B-D43F-A175-0643-88D3FC76412F}"/>
              </a:ext>
            </a:extLst>
          </p:cNvPr>
          <p:cNvSpPr txBox="1"/>
          <p:nvPr/>
        </p:nvSpPr>
        <p:spPr>
          <a:xfrm>
            <a:off x="10109674" y="6367756"/>
            <a:ext cx="2204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Helvetica" pitchFamily="2" charset="0"/>
              </a:rPr>
              <a:t>Go to notebook</a:t>
            </a:r>
            <a:endParaRPr lang="en-GB" b="1" dirty="0">
              <a:effectLst/>
              <a:latin typeface="Helvetica" pitchFamily="2" charset="0"/>
            </a:endParaRPr>
          </a:p>
        </p:txBody>
      </p:sp>
      <p:pic>
        <p:nvPicPr>
          <p:cNvPr id="4" name="Picture 3" descr="A graph of testing label&#10;&#10;Description automatically generated">
            <a:extLst>
              <a:ext uri="{FF2B5EF4-FFF2-40B4-BE49-F238E27FC236}">
                <a16:creationId xmlns:a16="http://schemas.microsoft.com/office/drawing/2014/main" id="{9C5A828E-914A-20CD-E809-715DD9AE3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41" y="790808"/>
            <a:ext cx="7772400" cy="2638192"/>
          </a:xfrm>
          <a:prstGeom prst="rect">
            <a:avLst/>
          </a:prstGeom>
        </p:spPr>
      </p:pic>
      <p:pic>
        <p:nvPicPr>
          <p:cNvPr id="8" name="Picture 7" descr="A diagram of a test&#10;&#10;Description automatically generated with medium confidence">
            <a:extLst>
              <a:ext uri="{FF2B5EF4-FFF2-40B4-BE49-F238E27FC236}">
                <a16:creationId xmlns:a16="http://schemas.microsoft.com/office/drawing/2014/main" id="{92C9497C-DDD6-1B5C-A9CF-A3FD1DEED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41" y="3632896"/>
            <a:ext cx="7772400" cy="263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85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Next </a:t>
            </a:r>
            <a:r>
              <a:rPr lang="de-CH" sz="2800" dirty="0" err="1">
                <a:latin typeface="Helvetica" pitchFamily="2" charset="0"/>
              </a:rPr>
              <a:t>Steps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BE707E-2EEA-1C90-1DCA-2D37F5FDA084}"/>
              </a:ext>
            </a:extLst>
          </p:cNvPr>
          <p:cNvSpPr txBox="1"/>
          <p:nvPr/>
        </p:nvSpPr>
        <p:spPr>
          <a:xfrm>
            <a:off x="300661" y="1170050"/>
            <a:ext cx="713645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highlight>
                  <a:srgbClr val="FFFF00"/>
                </a:highlight>
                <a:latin typeface="Helvetica" pitchFamily="2" charset="0"/>
              </a:rPr>
              <a:t>Try using fewer classes (e.g. 4 classes, like Module 3)</a:t>
            </a:r>
            <a:endParaRPr lang="en-GB" b="1" dirty="0">
              <a:highlight>
                <a:srgbClr val="FFFF00"/>
              </a:highlight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GB" b="1" dirty="0"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  <a:sym typeface="Wingdings" pitchFamily="2" charset="2"/>
              </a:rPr>
              <a:t>Increase training dataset (up to 1000 images available) </a:t>
            </a: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highlight>
                  <a:srgbClr val="FFFF00"/>
                </a:highlight>
                <a:latin typeface="Helvetica" pitchFamily="2" charset="0"/>
              </a:rPr>
              <a:t>Try validation set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Improve Deep Learning toolset : </a:t>
            </a:r>
            <a:r>
              <a:rPr lang="en-GB" dirty="0" err="1">
                <a:latin typeface="Helvetica" pitchFamily="2" charset="0"/>
              </a:rPr>
              <a:t>Tensorflow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 </a:t>
            </a:r>
            <a:r>
              <a:rPr lang="en-GB" dirty="0" err="1">
                <a:latin typeface="Helvetica" pitchFamily="2" charset="0"/>
                <a:sym typeface="Wingdings" pitchFamily="2" charset="2"/>
              </a:rPr>
              <a:t>Pytorch</a:t>
            </a:r>
            <a:endParaRPr lang="en-GB" dirty="0"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  <a:sym typeface="Wingdings" pitchFamily="2" charset="2"/>
              </a:rPr>
              <a:t>Try U-Net pre-trained on ImageNet with various backbones (e.g. </a:t>
            </a:r>
            <a:r>
              <a:rPr lang="en-GB" dirty="0" err="1">
                <a:latin typeface="Helvetica" pitchFamily="2" charset="0"/>
                <a:sym typeface="Wingdings" pitchFamily="2" charset="2"/>
              </a:rPr>
              <a:t>EfficientNet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  <a:sym typeface="Wingdings" pitchFamily="2" charset="2"/>
              </a:rPr>
              <a:t>Data augmentation</a:t>
            </a:r>
            <a:endParaRPr lang="en-GB" b="0" dirty="0">
              <a:effectLst/>
              <a:latin typeface="Helvetica" pitchFamily="2" charset="0"/>
            </a:endParaRPr>
          </a:p>
          <a:p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</p:txBody>
      </p:sp>
      <p:pic>
        <p:nvPicPr>
          <p:cNvPr id="6" name="Picture 5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EAF86665-1B5D-564A-C85E-50A88E6DD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936" y="0"/>
            <a:ext cx="4421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15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BC9C9-15ED-0A78-8D0B-BF23E34B1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2CCC9F-FF1C-0362-2EFA-373CD0F6B298}"/>
              </a:ext>
            </a:extLst>
          </p:cNvPr>
          <p:cNvSpPr txBox="1"/>
          <p:nvPr/>
        </p:nvSpPr>
        <p:spPr>
          <a:xfrm>
            <a:off x="207988" y="913922"/>
            <a:ext cx="11486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" pitchFamily="2" charset="0"/>
              </a:rPr>
              <a:t>Best model so far: Random splitting, 40 epochs, 10 batches, </a:t>
            </a:r>
            <a:r>
              <a:rPr lang="en-GB" dirty="0" err="1">
                <a:latin typeface="Helvetica" pitchFamily="2" charset="0"/>
              </a:rPr>
              <a:t>categorical_crossentropy</a:t>
            </a:r>
            <a:endParaRPr lang="en-GB" b="0" dirty="0">
              <a:effectLst/>
              <a:latin typeface="Helvetica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CD59099-A080-41C9-F9B4-F0694E4BC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Example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results</a:t>
            </a:r>
            <a:r>
              <a:rPr lang="de-CH" sz="2800" dirty="0">
                <a:latin typeface="Helvetica" pitchFamily="2" charset="0"/>
              </a:rPr>
              <a:t> (5 </a:t>
            </a:r>
            <a:r>
              <a:rPr lang="de-CH" sz="2800" dirty="0" err="1">
                <a:latin typeface="Helvetica" pitchFamily="2" charset="0"/>
              </a:rPr>
              <a:t>classes</a:t>
            </a:r>
            <a:r>
              <a:rPr lang="de-CH" sz="2800" dirty="0">
                <a:latin typeface="Helvetica" pitchFamily="2" charset="0"/>
              </a:rPr>
              <a:t> – Training </a:t>
            </a:r>
            <a:r>
              <a:rPr lang="de-CH" sz="2800" dirty="0" err="1">
                <a:latin typeface="Helvetica" pitchFamily="2" charset="0"/>
              </a:rPr>
              <a:t>set</a:t>
            </a:r>
            <a:r>
              <a:rPr lang="de-CH" sz="2800" dirty="0">
                <a:latin typeface="Helvetica" pitchFamily="2" charset="0"/>
              </a:rPr>
              <a:t>)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63638D-23B1-B264-16D0-06001757B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05" y="1574511"/>
            <a:ext cx="4644428" cy="37089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5D7DD4-A5D4-F1C1-1531-52C766001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112" y="1574512"/>
            <a:ext cx="4644428" cy="37089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AFA19C-6C42-460B-1A18-A72525AD9C3C}"/>
              </a:ext>
            </a:extLst>
          </p:cNvPr>
          <p:cNvSpPr txBox="1"/>
          <p:nvPr/>
        </p:nvSpPr>
        <p:spPr>
          <a:xfrm>
            <a:off x="7004304" y="5466368"/>
            <a:ext cx="328574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0 is: 0.8946793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1 is: 0.5899338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2 is: 0.49658573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3 is: 0.18805782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4 is: 0.89107263</a:t>
            </a:r>
            <a:endParaRPr lang="en-GB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BB5BC1-D16B-A73C-934D-868E8B31AFF1}"/>
              </a:ext>
            </a:extLst>
          </p:cNvPr>
          <p:cNvSpPr txBox="1"/>
          <p:nvPr/>
        </p:nvSpPr>
        <p:spPr>
          <a:xfrm>
            <a:off x="1194816" y="5574746"/>
            <a:ext cx="3285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effectLst/>
                <a:latin typeface="Menlo" panose="020B0609030804020204" pitchFamily="49" charset="0"/>
              </a:rPr>
              <a:t>Accuracy is: 86.3%</a:t>
            </a:r>
          </a:p>
          <a:p>
            <a:r>
              <a:rPr lang="en-GB" sz="1400" dirty="0">
                <a:latin typeface="Menlo" panose="020B0609030804020204" pitchFamily="49" charset="0"/>
              </a:rPr>
              <a:t>Mean </a:t>
            </a:r>
            <a:r>
              <a:rPr lang="en-GB" sz="1400" dirty="0" err="1">
                <a:latin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</a:rPr>
              <a:t> is: 0.612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495517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DD8AE-7F31-B60C-EA33-B928E3F1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2DA2BC-045E-202A-4C3D-F21CACCFB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Example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results</a:t>
            </a:r>
            <a:r>
              <a:rPr lang="de-CH" sz="2800" dirty="0">
                <a:latin typeface="Helvetica" pitchFamily="2" charset="0"/>
              </a:rPr>
              <a:t> (5 </a:t>
            </a:r>
            <a:r>
              <a:rPr lang="de-CH" sz="2800" dirty="0" err="1">
                <a:latin typeface="Helvetica" pitchFamily="2" charset="0"/>
              </a:rPr>
              <a:t>classes</a:t>
            </a:r>
            <a:r>
              <a:rPr lang="de-CH" sz="2800" dirty="0">
                <a:latin typeface="Helvetica" pitchFamily="2" charset="0"/>
              </a:rPr>
              <a:t> – Training </a:t>
            </a:r>
            <a:r>
              <a:rPr lang="de-CH" sz="2800" dirty="0" err="1">
                <a:latin typeface="Helvetica" pitchFamily="2" charset="0"/>
              </a:rPr>
              <a:t>set</a:t>
            </a:r>
            <a:r>
              <a:rPr lang="de-CH" sz="2800" dirty="0">
                <a:latin typeface="Helvetica" pitchFamily="2" charset="0"/>
              </a:rPr>
              <a:t>)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6CE59-FC3F-BE80-7E25-57F6358123E0}"/>
              </a:ext>
            </a:extLst>
          </p:cNvPr>
          <p:cNvSpPr txBox="1"/>
          <p:nvPr/>
        </p:nvSpPr>
        <p:spPr>
          <a:xfrm>
            <a:off x="10255978" y="6401932"/>
            <a:ext cx="1936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Helvetica" pitchFamily="2" charset="0"/>
              </a:rPr>
              <a:t>Go to notebook</a:t>
            </a:r>
            <a:endParaRPr lang="en-GB" b="1" dirty="0">
              <a:effectLst/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C5B72-A451-761F-3E45-D5F11B958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293" y="789432"/>
            <a:ext cx="8456261" cy="2881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6124CE-D981-E8A8-5E00-6F68D05E9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293" y="3757363"/>
            <a:ext cx="8456264" cy="288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42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CDB1D-A8F8-0BAB-00EB-38DEC4BA7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8BE2C6-877B-C2BC-A390-494EABF048CF}"/>
              </a:ext>
            </a:extLst>
          </p:cNvPr>
          <p:cNvSpPr txBox="1"/>
          <p:nvPr/>
        </p:nvSpPr>
        <p:spPr>
          <a:xfrm>
            <a:off x="207988" y="913922"/>
            <a:ext cx="11486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" pitchFamily="2" charset="0"/>
              </a:rPr>
              <a:t>Best model so far: Random splitting, 40 epochs, 10 batches, </a:t>
            </a:r>
            <a:r>
              <a:rPr lang="en-GB" dirty="0" err="1">
                <a:latin typeface="Helvetica" pitchFamily="2" charset="0"/>
              </a:rPr>
              <a:t>categorical_crossentropy</a:t>
            </a:r>
            <a:endParaRPr lang="en-GB" b="0" dirty="0">
              <a:effectLst/>
              <a:latin typeface="Helvetica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6C3457B-A27E-B01D-2686-864C984D7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Example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results</a:t>
            </a:r>
            <a:r>
              <a:rPr lang="de-CH" sz="2800" dirty="0">
                <a:latin typeface="Helvetica" pitchFamily="2" charset="0"/>
              </a:rPr>
              <a:t> (5 </a:t>
            </a:r>
            <a:r>
              <a:rPr lang="de-CH" sz="2800" dirty="0" err="1">
                <a:latin typeface="Helvetica" pitchFamily="2" charset="0"/>
              </a:rPr>
              <a:t>classes</a:t>
            </a:r>
            <a:r>
              <a:rPr lang="de-CH" sz="2800" dirty="0">
                <a:latin typeface="Helvetica" pitchFamily="2" charset="0"/>
              </a:rPr>
              <a:t> – Validation </a:t>
            </a:r>
            <a:r>
              <a:rPr lang="de-CH" sz="2800" dirty="0" err="1">
                <a:latin typeface="Helvetica" pitchFamily="2" charset="0"/>
              </a:rPr>
              <a:t>set</a:t>
            </a:r>
            <a:r>
              <a:rPr lang="de-CH" sz="2800" dirty="0">
                <a:latin typeface="Helvetica" pitchFamily="2" charset="0"/>
              </a:rPr>
              <a:t>)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B70B79-9F20-AB68-4381-314289BB7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69" y="1494028"/>
            <a:ext cx="5457307" cy="43581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09ACA8-7C01-BB3F-7F35-9694CDE24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225" y="1494028"/>
            <a:ext cx="5457307" cy="435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40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B2F14-F9B4-EBF1-5A5C-E93C2197F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F48C5C8-C352-E878-F9FA-21157642D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Example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results</a:t>
            </a:r>
            <a:r>
              <a:rPr lang="de-CH" sz="2800" dirty="0">
                <a:latin typeface="Helvetica" pitchFamily="2" charset="0"/>
              </a:rPr>
              <a:t> (5 </a:t>
            </a:r>
            <a:r>
              <a:rPr lang="de-CH" sz="2800" dirty="0" err="1">
                <a:latin typeface="Helvetica" pitchFamily="2" charset="0"/>
              </a:rPr>
              <a:t>classes</a:t>
            </a:r>
            <a:r>
              <a:rPr lang="de-CH" sz="2800" dirty="0">
                <a:latin typeface="Helvetica" pitchFamily="2" charset="0"/>
              </a:rPr>
              <a:t> – Validation </a:t>
            </a:r>
            <a:r>
              <a:rPr lang="de-CH" sz="2800" dirty="0" err="1">
                <a:latin typeface="Helvetica" pitchFamily="2" charset="0"/>
              </a:rPr>
              <a:t>set</a:t>
            </a:r>
            <a:r>
              <a:rPr lang="de-CH" sz="2800" dirty="0">
                <a:latin typeface="Helvetica" pitchFamily="2" charset="0"/>
              </a:rPr>
              <a:t>)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E6EF07-9462-6549-99A6-8C42F0948E05}"/>
              </a:ext>
            </a:extLst>
          </p:cNvPr>
          <p:cNvSpPr txBox="1"/>
          <p:nvPr/>
        </p:nvSpPr>
        <p:spPr>
          <a:xfrm>
            <a:off x="10109674" y="6367756"/>
            <a:ext cx="2204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Helvetica" pitchFamily="2" charset="0"/>
              </a:rPr>
              <a:t>Go to notebook</a:t>
            </a:r>
            <a:endParaRPr lang="en-GB" b="1" dirty="0">
              <a:effectLst/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37EBBD-2EF0-74D1-6B9B-49A6FEFDFB52}"/>
              </a:ext>
            </a:extLst>
          </p:cNvPr>
          <p:cNvSpPr txBox="1"/>
          <p:nvPr/>
        </p:nvSpPr>
        <p:spPr>
          <a:xfrm>
            <a:off x="445008" y="4209580"/>
            <a:ext cx="61569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b="0" i="0" dirty="0">
                <a:effectLst/>
                <a:latin typeface="Menlo" panose="020B0609030804020204" pitchFamily="49" charset="0"/>
              </a:rPr>
              <a:t> of class 0 is: 0.7664793 </a:t>
            </a:r>
          </a:p>
          <a:p>
            <a:r>
              <a:rPr lang="en-GB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b="0" i="0" dirty="0">
                <a:effectLst/>
                <a:latin typeface="Menlo" panose="020B0609030804020204" pitchFamily="49" charset="0"/>
              </a:rPr>
              <a:t> of class 1 is: 0.43551743 </a:t>
            </a:r>
          </a:p>
          <a:p>
            <a:r>
              <a:rPr lang="en-GB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b="0" i="0" dirty="0">
                <a:effectLst/>
                <a:latin typeface="Menlo" panose="020B0609030804020204" pitchFamily="49" charset="0"/>
              </a:rPr>
              <a:t> of class 2 is: 0.0 </a:t>
            </a:r>
          </a:p>
          <a:p>
            <a:r>
              <a:rPr lang="en-GB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b="0" i="0" dirty="0">
                <a:effectLst/>
                <a:latin typeface="Menlo" panose="020B0609030804020204" pitchFamily="49" charset="0"/>
              </a:rPr>
              <a:t> of class 3 is: 1.0448119e-05 </a:t>
            </a:r>
          </a:p>
          <a:p>
            <a:r>
              <a:rPr lang="en-GB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b="0" i="0" dirty="0">
                <a:effectLst/>
                <a:latin typeface="Menlo" panose="020B0609030804020204" pitchFamily="49" charset="0"/>
              </a:rPr>
              <a:t> of class 4 is: 0.729131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3F6EC0-C6F3-D0A3-CEC1-B386895D2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108" y="921920"/>
            <a:ext cx="8592566" cy="292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77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Introduction</a:t>
            </a:r>
            <a:r>
              <a:rPr lang="de-CH" sz="2800" dirty="0">
                <a:latin typeface="Helvetica" pitchFamily="2" charset="0"/>
              </a:rPr>
              <a:t> and </a:t>
            </a:r>
            <a:r>
              <a:rPr lang="de-CH" sz="2800" dirty="0" err="1">
                <a:latin typeface="Helvetica" pitchFamily="2" charset="0"/>
              </a:rPr>
              <a:t>background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24"/>
          <a:stretch/>
        </p:blipFill>
        <p:spPr>
          <a:xfrm>
            <a:off x="117973" y="1163453"/>
            <a:ext cx="4306705" cy="2124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13"/>
          <a:stretch/>
        </p:blipFill>
        <p:spPr>
          <a:xfrm>
            <a:off x="4620082" y="1230057"/>
            <a:ext cx="7114718" cy="3952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75" b="34479"/>
          <a:stretch/>
        </p:blipFill>
        <p:spPr>
          <a:xfrm>
            <a:off x="1370321" y="4004181"/>
            <a:ext cx="4306705" cy="238298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62211" y="3037510"/>
            <a:ext cx="1252252" cy="33323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95954" y="2531994"/>
            <a:ext cx="4726971" cy="14793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69709" y="861024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latin typeface="Helvetica" pitchFamily="2" charset="0"/>
              </a:rPr>
              <a:t>Seismic</a:t>
            </a:r>
            <a:r>
              <a:rPr lang="de-CH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line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2211" y="849873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Glacial extents of the Rhine Glacier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5505" y="3634849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Local </a:t>
            </a:r>
            <a:r>
              <a:rPr lang="en-US" dirty="0" err="1">
                <a:latin typeface="Helvetica" pitchFamily="2" charset="0"/>
              </a:rPr>
              <a:t>overdeepenings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646805" y="4592825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11570" y="5340079"/>
            <a:ext cx="109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latin typeface="Helvetica" pitchFamily="2" charset="0"/>
              </a:rPr>
              <a:t>Drill </a:t>
            </a:r>
            <a:r>
              <a:rPr lang="de-CH" dirty="0" err="1">
                <a:latin typeface="Helvetica" pitchFamily="2" charset="0"/>
              </a:rPr>
              <a:t>core</a:t>
            </a:r>
            <a:endParaRPr lang="en-GB" dirty="0">
              <a:latin typeface="Helvetica" pitchFamily="2" charset="0"/>
            </a:endParaRPr>
          </a:p>
        </p:txBody>
      </p:sp>
      <p:cxnSp>
        <p:nvCxnSpPr>
          <p:cNvPr id="34" name="Straight Arrow Connector 33"/>
          <p:cNvCxnSpPr>
            <a:stCxn id="39" idx="0"/>
          </p:cNvCxnSpPr>
          <p:nvPr/>
        </p:nvCxnSpPr>
        <p:spPr>
          <a:xfrm flipH="1" flipV="1">
            <a:off x="9006275" y="4366107"/>
            <a:ext cx="1351396" cy="9739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3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 descr="A rectangular object with a white ruler&#10;&#10;Description automatically generated with medium confidence">
            <a:extLst>
              <a:ext uri="{FF2B5EF4-FFF2-40B4-BE49-F238E27FC236}">
                <a16:creationId xmlns:a16="http://schemas.microsoft.com/office/drawing/2014/main" id="{42F2382E-5992-5403-C2CA-8744939CC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" y="808383"/>
            <a:ext cx="1618249" cy="6049617"/>
          </a:xfrm>
          <a:prstGeom prst="rect">
            <a:avLst/>
          </a:prstGeom>
        </p:spPr>
      </p:pic>
      <p:pic>
        <p:nvPicPr>
          <p:cNvPr id="9" name="Picture 8" descr="A measuring tape with a scale&#10;&#10;Description automatically generated with medium confidence">
            <a:extLst>
              <a:ext uri="{FF2B5EF4-FFF2-40B4-BE49-F238E27FC236}">
                <a16:creationId xmlns:a16="http://schemas.microsoft.com/office/drawing/2014/main" id="{4649655A-1AB7-E76D-5C97-997C408ED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4" y="808382"/>
            <a:ext cx="1615736" cy="6049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Introduction</a:t>
            </a:r>
            <a:r>
              <a:rPr lang="de-CH" sz="2800" dirty="0">
                <a:latin typeface="Helvetica" pitchFamily="2" charset="0"/>
              </a:rPr>
              <a:t> and </a:t>
            </a:r>
            <a:r>
              <a:rPr lang="de-CH" sz="2800" dirty="0" err="1">
                <a:latin typeface="Helvetica" pitchFamily="2" charset="0"/>
              </a:rPr>
              <a:t>background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9D8F-859E-1BCA-4900-043CC7266BD2}"/>
              </a:ext>
            </a:extLst>
          </p:cNvPr>
          <p:cNvSpPr txBox="1"/>
          <p:nvPr/>
        </p:nvSpPr>
        <p:spPr>
          <a:xfrm>
            <a:off x="3977012" y="1052640"/>
            <a:ext cx="795190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High-resolution scanned images of </a:t>
            </a:r>
            <a:r>
              <a:rPr lang="en-GB" dirty="0">
                <a:latin typeface="Helvetica" pitchFamily="2" charset="0"/>
              </a:rPr>
              <a:t>sediment drill </a:t>
            </a:r>
            <a:r>
              <a:rPr lang="en-GB" b="0" dirty="0">
                <a:effectLst/>
                <a:latin typeface="Helvetica" pitchFamily="2" charset="0"/>
              </a:rPr>
              <a:t>cores were used to classify the unconsolidated sediments into several </a:t>
            </a:r>
            <a:r>
              <a:rPr lang="en-GB" b="0" dirty="0" err="1">
                <a:effectLst/>
                <a:latin typeface="Helvetica" pitchFamily="2" charset="0"/>
              </a:rPr>
              <a:t>lithoclastic</a:t>
            </a:r>
            <a:r>
              <a:rPr lang="en-GB" b="0" dirty="0">
                <a:effectLst/>
                <a:latin typeface="Helvetica" pitchFamily="2" charset="0"/>
              </a:rPr>
              <a:t> types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b="0" dirty="0">
                <a:effectLst/>
                <a:latin typeface="Helvetica" pitchFamily="2" charset="0"/>
              </a:rPr>
              <a:t>(e.g. gravel, sand, or fine clays)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The goal of the M6 project is to set the foundation for a deep learning model that can classify the sediments in a drill core image of unconsolidated quaternary sediments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 </a:t>
            </a:r>
            <a:r>
              <a:rPr lang="en-GB" b="1" dirty="0">
                <a:latin typeface="Helvetica" pitchFamily="2" charset="0"/>
                <a:sym typeface="Wingdings" pitchFamily="2" charset="2"/>
              </a:rPr>
              <a:t>Image segmentation</a:t>
            </a:r>
            <a:endParaRPr lang="en-GB" b="1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Our goal is for the full model to be half of our CAS project</a:t>
            </a:r>
            <a:endParaRPr lang="en-GB" b="0" dirty="0">
              <a:effectLst/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D36D6-D050-2D7F-161A-DB2F8254E039}"/>
              </a:ext>
            </a:extLst>
          </p:cNvPr>
          <p:cNvSpPr txBox="1"/>
          <p:nvPr/>
        </p:nvSpPr>
        <p:spPr>
          <a:xfrm>
            <a:off x="3977012" y="4043167"/>
            <a:ext cx="31700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r>
              <a:rPr lang="en-GB" b="0" dirty="0">
                <a:effectLst/>
                <a:latin typeface="Helvetica" pitchFamily="2" charset="0"/>
              </a:rPr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Visual litho-classification takes 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O</a:t>
            </a:r>
            <a:r>
              <a:rPr lang="en-GB" b="0" dirty="0">
                <a:effectLst/>
                <a:latin typeface="Helvetica" pitchFamily="2" charset="0"/>
              </a:rPr>
              <a:t>ptimizes the development of stratigraphic models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49C29-37F0-553A-1B41-C3DE8B724A39}"/>
              </a:ext>
            </a:extLst>
          </p:cNvPr>
          <p:cNvGrpSpPr/>
          <p:nvPr/>
        </p:nvGrpSpPr>
        <p:grpSpPr>
          <a:xfrm>
            <a:off x="7392649" y="3773467"/>
            <a:ext cx="2291823" cy="1360197"/>
            <a:chOff x="4459143" y="694165"/>
            <a:chExt cx="1851891" cy="10835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5FE9156-0C80-5AAC-49F3-6B8A10CBF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5" t="3433" r="4070" b="81617"/>
            <a:stretch/>
          </p:blipFill>
          <p:spPr>
            <a:xfrm>
              <a:off x="4459143" y="752475"/>
              <a:ext cx="1807362" cy="100308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925BCFA-F662-9D30-DF4B-10432E69E196}"/>
                </a:ext>
              </a:extLst>
            </p:cNvPr>
            <p:cNvSpPr/>
            <p:nvPr/>
          </p:nvSpPr>
          <p:spPr>
            <a:xfrm>
              <a:off x="4463761" y="766763"/>
              <a:ext cx="1838036" cy="1010948"/>
            </a:xfrm>
            <a:prstGeom prst="rect">
              <a:avLst/>
            </a:prstGeom>
            <a:noFill/>
            <a:ln w="25400">
              <a:solidFill>
                <a:srgbClr val="D3D3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7F84FB-91F6-FF47-87D3-BF35848E7F0E}"/>
                </a:ext>
              </a:extLst>
            </p:cNvPr>
            <p:cNvSpPr txBox="1"/>
            <p:nvPr/>
          </p:nvSpPr>
          <p:spPr>
            <a:xfrm>
              <a:off x="4459143" y="694165"/>
              <a:ext cx="1851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 err="1"/>
                <a:t>Diamict</a:t>
              </a:r>
              <a:endParaRPr lang="en-GB" sz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C9E4BF-E624-89B8-63BB-D06C918EE402}"/>
              </a:ext>
            </a:extLst>
          </p:cNvPr>
          <p:cNvGrpSpPr/>
          <p:nvPr/>
        </p:nvGrpSpPr>
        <p:grpSpPr>
          <a:xfrm>
            <a:off x="9746396" y="3773467"/>
            <a:ext cx="2193437" cy="1360197"/>
            <a:chOff x="4459143" y="1830486"/>
            <a:chExt cx="1856510" cy="107391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8555B6-C8DA-C0DF-E3CE-D816E81F0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1" t="54641" r="3932" b="30679"/>
            <a:stretch/>
          </p:blipFill>
          <p:spPr>
            <a:xfrm>
              <a:off x="4459143" y="1893551"/>
              <a:ext cx="1856510" cy="100676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3FBAA94-5DC8-DF2C-2071-29484E52A3A6}"/>
                </a:ext>
              </a:extLst>
            </p:cNvPr>
            <p:cNvSpPr/>
            <p:nvPr/>
          </p:nvSpPr>
          <p:spPr>
            <a:xfrm>
              <a:off x="4468380" y="1879168"/>
              <a:ext cx="1838036" cy="1025236"/>
            </a:xfrm>
            <a:prstGeom prst="rect">
              <a:avLst/>
            </a:prstGeom>
            <a:noFill/>
            <a:ln w="25400">
              <a:solidFill>
                <a:srgbClr val="AEDB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3766EA-89E2-1347-1105-5C7EE28F5F49}"/>
                </a:ext>
              </a:extLst>
            </p:cNvPr>
            <p:cNvSpPr txBox="1"/>
            <p:nvPr/>
          </p:nvSpPr>
          <p:spPr>
            <a:xfrm>
              <a:off x="5037798" y="1830486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 err="1"/>
                <a:t>Gravel</a:t>
              </a:r>
              <a:endParaRPr lang="en-GB" sz="1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FE5CF70-31E9-15AC-9181-92A13FD818C4}"/>
              </a:ext>
            </a:extLst>
          </p:cNvPr>
          <p:cNvGrpSpPr/>
          <p:nvPr/>
        </p:nvGrpSpPr>
        <p:grpSpPr>
          <a:xfrm>
            <a:off x="7371133" y="5133664"/>
            <a:ext cx="2291823" cy="1546365"/>
            <a:chOff x="4459143" y="2945633"/>
            <a:chExt cx="1856509" cy="110499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DC2AD2-8FE6-35E8-4C53-FB1E79EDA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89" t="6600" r="7984" b="78316"/>
            <a:stretch/>
          </p:blipFill>
          <p:spPr>
            <a:xfrm>
              <a:off x="4459143" y="3016154"/>
              <a:ext cx="1856509" cy="103447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BB4EDF7-ABAD-B177-FF8A-C00E4734C706}"/>
                </a:ext>
              </a:extLst>
            </p:cNvPr>
            <p:cNvSpPr/>
            <p:nvPr/>
          </p:nvSpPr>
          <p:spPr>
            <a:xfrm>
              <a:off x="4468380" y="3020772"/>
              <a:ext cx="1838036" cy="1025236"/>
            </a:xfrm>
            <a:prstGeom prst="rect">
              <a:avLst/>
            </a:prstGeom>
            <a:noFill/>
            <a:ln w="25400">
              <a:solidFill>
                <a:srgbClr val="EEE6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EFABE9-3501-511F-2CFE-26357856EC5F}"/>
                </a:ext>
              </a:extLst>
            </p:cNvPr>
            <p:cNvSpPr txBox="1"/>
            <p:nvPr/>
          </p:nvSpPr>
          <p:spPr>
            <a:xfrm>
              <a:off x="5037798" y="2945633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/>
                <a:t>Sand</a:t>
              </a:r>
              <a:endParaRPr lang="en-GB" sz="12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5781489-AF22-F66B-E226-76744867EB31}"/>
              </a:ext>
            </a:extLst>
          </p:cNvPr>
          <p:cNvGrpSpPr/>
          <p:nvPr/>
        </p:nvGrpSpPr>
        <p:grpSpPr>
          <a:xfrm>
            <a:off x="9746396" y="5162487"/>
            <a:ext cx="2193437" cy="1517543"/>
            <a:chOff x="4459143" y="4109655"/>
            <a:chExt cx="1856509" cy="110225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09457EC-4E37-4E0B-F438-1342AC9BA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61" t="81216" r="3838" b="3835"/>
            <a:stretch/>
          </p:blipFill>
          <p:spPr>
            <a:xfrm>
              <a:off x="4459143" y="4166466"/>
              <a:ext cx="1856509" cy="1025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E0405D-F91B-9AD9-A7AD-3D20D5CEDE55}"/>
                </a:ext>
              </a:extLst>
            </p:cNvPr>
            <p:cNvSpPr/>
            <p:nvPr/>
          </p:nvSpPr>
          <p:spPr>
            <a:xfrm>
              <a:off x="4459144" y="4166466"/>
              <a:ext cx="1856508" cy="1045439"/>
            </a:xfrm>
            <a:prstGeom prst="rect">
              <a:avLst/>
            </a:prstGeom>
            <a:noFill/>
            <a:ln w="25400">
              <a:solidFill>
                <a:srgbClr val="8EBE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5C4F50-678B-D108-6996-42B0BBABF6C9}"/>
                </a:ext>
              </a:extLst>
            </p:cNvPr>
            <p:cNvSpPr txBox="1"/>
            <p:nvPr/>
          </p:nvSpPr>
          <p:spPr>
            <a:xfrm>
              <a:off x="5037798" y="4109655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/>
                <a:t>Fines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065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 descr="A rectangular object with a white ruler&#10;&#10;Description automatically generated with medium confidence">
            <a:extLst>
              <a:ext uri="{FF2B5EF4-FFF2-40B4-BE49-F238E27FC236}">
                <a16:creationId xmlns:a16="http://schemas.microsoft.com/office/drawing/2014/main" id="{42F2382E-5992-5403-C2CA-8744939CC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" y="808383"/>
            <a:ext cx="1618249" cy="6049617"/>
          </a:xfrm>
          <a:prstGeom prst="rect">
            <a:avLst/>
          </a:prstGeom>
        </p:spPr>
      </p:pic>
      <p:pic>
        <p:nvPicPr>
          <p:cNvPr id="9" name="Picture 8" descr="A measuring tape with a scale&#10;&#10;Description automatically generated with medium confidence">
            <a:extLst>
              <a:ext uri="{FF2B5EF4-FFF2-40B4-BE49-F238E27FC236}">
                <a16:creationId xmlns:a16="http://schemas.microsoft.com/office/drawing/2014/main" id="{4649655A-1AB7-E76D-5C97-997C408ED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4" y="808382"/>
            <a:ext cx="1615736" cy="6049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Module 6 Tasks &amp; </a:t>
            </a:r>
            <a:r>
              <a:rPr lang="de-CH" sz="2800" dirty="0" err="1">
                <a:latin typeface="Helvetica" pitchFamily="2" charset="0"/>
              </a:rPr>
              <a:t>Objectives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9D8F-859E-1BCA-4900-043CC7266BD2}"/>
              </a:ext>
            </a:extLst>
          </p:cNvPr>
          <p:cNvSpPr txBox="1"/>
          <p:nvPr/>
        </p:nvSpPr>
        <p:spPr>
          <a:xfrm>
            <a:off x="4303949" y="1047387"/>
            <a:ext cx="723869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Create training, test and validation datasets from a subset of the previously visually litho-classified images</a:t>
            </a: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Label the image data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</a:t>
            </a:r>
            <a:r>
              <a:rPr lang="en-GB" dirty="0">
                <a:latin typeface="Helvetica" pitchFamily="2" charset="0"/>
              </a:rPr>
              <a:t> i.e. manually create image segmentation masks for the selected subset of previously classified images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Test out a model based on similar image segmentation models in the literature [e.g. DiMartino et al., 2023]</a:t>
            </a: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Evaluate initial results and obtain advice from CAS on how to proceed</a:t>
            </a:r>
            <a:endParaRPr lang="en-GB" b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34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Dataset </a:t>
            </a:r>
            <a:r>
              <a:rPr lang="de-CH" sz="2800" dirty="0" err="1">
                <a:latin typeface="Helvetica" pitchFamily="2" charset="0"/>
              </a:rPr>
              <a:t>selection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3" name="Picture 2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6FA42B75-4E12-B82B-F935-079A4268E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7" y="873468"/>
            <a:ext cx="11532299" cy="578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94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Dataset </a:t>
            </a:r>
            <a:r>
              <a:rPr lang="de-CH" sz="2800" dirty="0" err="1">
                <a:latin typeface="Helvetica" pitchFamily="2" charset="0"/>
              </a:rPr>
              <a:t>selection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3B0264A-6B6B-E47F-878F-D752034D1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9" y="823696"/>
            <a:ext cx="10577851" cy="585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75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 </a:t>
            </a:r>
            <a:r>
              <a:rPr lang="de-CH" sz="2800" dirty="0" err="1">
                <a:latin typeface="Helvetica" pitchFamily="2" charset="0"/>
              </a:rPr>
              <a:t>labeling</a:t>
            </a:r>
            <a:r>
              <a:rPr lang="de-CH" sz="2800" dirty="0"/>
              <a:t>: Manual </a:t>
            </a:r>
            <a:r>
              <a:rPr lang="de-CH" sz="2800" dirty="0" err="1"/>
              <a:t>image</a:t>
            </a:r>
            <a:r>
              <a:rPr lang="de-CH" sz="2800" dirty="0"/>
              <a:t> </a:t>
            </a:r>
            <a:r>
              <a:rPr lang="de-CH" sz="2800" dirty="0" err="1"/>
              <a:t>segmentation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894A7-1E63-9EA8-8BB0-71357845C78D}"/>
              </a:ext>
            </a:extLst>
          </p:cNvPr>
          <p:cNvSpPr txBox="1"/>
          <p:nvPr/>
        </p:nvSpPr>
        <p:spPr>
          <a:xfrm>
            <a:off x="7874598" y="37394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C707B5-C917-21BC-5FB6-08D59AF6B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00725" y="-3480564"/>
            <a:ext cx="1396650" cy="119820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E1669D-1D07-249D-89DB-45D1C9680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" y="4524913"/>
            <a:ext cx="11982098" cy="141393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EFE6FD5-3066-93CF-A0F5-9630353FADBB}"/>
              </a:ext>
            </a:extLst>
          </p:cNvPr>
          <p:cNvSpPr txBox="1">
            <a:spLocks/>
          </p:cNvSpPr>
          <p:nvPr/>
        </p:nvSpPr>
        <p:spPr>
          <a:xfrm>
            <a:off x="10795332" y="3350735"/>
            <a:ext cx="1188305" cy="60746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017E0D3-D674-F2CF-EAB4-6F5FEA6A1EF0}"/>
              </a:ext>
            </a:extLst>
          </p:cNvPr>
          <p:cNvSpPr txBox="1">
            <a:spLocks/>
          </p:cNvSpPr>
          <p:nvPr/>
        </p:nvSpPr>
        <p:spPr>
          <a:xfrm>
            <a:off x="5733101" y="3492914"/>
            <a:ext cx="2302451" cy="334256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 err="1"/>
              <a:t>Laminated</a:t>
            </a:r>
            <a:r>
              <a:rPr lang="de-CH" sz="1400" dirty="0"/>
              <a:t> Sand</a:t>
            </a:r>
            <a:endParaRPr lang="en-GB" sz="14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2765B46-9F63-C00D-CEC9-EA490C39E52C}"/>
              </a:ext>
            </a:extLst>
          </p:cNvPr>
          <p:cNvSpPr txBox="1">
            <a:spLocks/>
          </p:cNvSpPr>
          <p:nvPr/>
        </p:nvSpPr>
        <p:spPr>
          <a:xfrm>
            <a:off x="1276076" y="3481763"/>
            <a:ext cx="1823246" cy="34540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9EFE452-447B-CD7C-F57A-F87F9ACFFAB4}"/>
              </a:ext>
            </a:extLst>
          </p:cNvPr>
          <p:cNvSpPr txBox="1">
            <a:spLocks/>
          </p:cNvSpPr>
          <p:nvPr/>
        </p:nvSpPr>
        <p:spPr>
          <a:xfrm>
            <a:off x="605716" y="1021893"/>
            <a:ext cx="10515600" cy="616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de-CH" sz="2000" dirty="0" err="1"/>
              <a:t>Creating</a:t>
            </a:r>
            <a:r>
              <a:rPr lang="de-CH" sz="2000" dirty="0"/>
              <a:t> </a:t>
            </a:r>
            <a:r>
              <a:rPr lang="de-CH" sz="2000" dirty="0" err="1"/>
              <a:t>image</a:t>
            </a:r>
            <a:r>
              <a:rPr lang="de-CH" sz="2000" dirty="0"/>
              <a:t> </a:t>
            </a:r>
            <a:r>
              <a:rPr lang="de-CH" sz="2000" dirty="0" err="1"/>
              <a:t>masks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56877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 Processing</a:t>
            </a:r>
            <a:r>
              <a:rPr lang="de-CH" sz="2800" dirty="0"/>
              <a:t>: Image </a:t>
            </a:r>
            <a:r>
              <a:rPr lang="de-CH" sz="2800" dirty="0" err="1"/>
              <a:t>splitting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894A7-1E63-9EA8-8BB0-71357845C78D}"/>
              </a:ext>
            </a:extLst>
          </p:cNvPr>
          <p:cNvSpPr txBox="1"/>
          <p:nvPr/>
        </p:nvSpPr>
        <p:spPr>
          <a:xfrm>
            <a:off x="7874598" y="32488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C707B5-C917-21BC-5FB6-08D59AF6B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00725" y="-4464144"/>
            <a:ext cx="1396650" cy="119820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E1669D-1D07-249D-89DB-45D1C9680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" y="5322455"/>
            <a:ext cx="11982098" cy="14139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EBF64AA-9386-599B-B913-3F5E7FD7A5B8}"/>
              </a:ext>
            </a:extLst>
          </p:cNvPr>
          <p:cNvSpPr txBox="1">
            <a:spLocks/>
          </p:cNvSpPr>
          <p:nvPr/>
        </p:nvSpPr>
        <p:spPr>
          <a:xfrm>
            <a:off x="10806484" y="1278211"/>
            <a:ext cx="1188305" cy="60746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8A1611E-E2C4-7670-95BD-0687775C8042}"/>
              </a:ext>
            </a:extLst>
          </p:cNvPr>
          <p:cNvSpPr txBox="1">
            <a:spLocks/>
          </p:cNvSpPr>
          <p:nvPr/>
        </p:nvSpPr>
        <p:spPr>
          <a:xfrm>
            <a:off x="5744253" y="1420390"/>
            <a:ext cx="2302451" cy="334256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 err="1"/>
              <a:t>Laminated</a:t>
            </a:r>
            <a:r>
              <a:rPr lang="de-CH" sz="1400" dirty="0"/>
              <a:t> Sand</a:t>
            </a:r>
            <a:endParaRPr lang="en-GB" sz="1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213DA3-C3E6-4BFA-3732-C4DDB412C2E6}"/>
              </a:ext>
            </a:extLst>
          </p:cNvPr>
          <p:cNvSpPr txBox="1">
            <a:spLocks/>
          </p:cNvSpPr>
          <p:nvPr/>
        </p:nvSpPr>
        <p:spPr>
          <a:xfrm>
            <a:off x="1287228" y="1409239"/>
            <a:ext cx="1823246" cy="34540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pic>
        <p:nvPicPr>
          <p:cNvPr id="3" name="Picture 2" descr="A close-up of a black and white photo of rocks&#10;&#10;Description automatically generated">
            <a:extLst>
              <a:ext uri="{FF2B5EF4-FFF2-40B4-BE49-F238E27FC236}">
                <a16:creationId xmlns:a16="http://schemas.microsoft.com/office/drawing/2014/main" id="{A1D76B1A-1E5A-8F51-1DB4-B0C84D686F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04610" y="2492185"/>
            <a:ext cx="936816" cy="936816"/>
          </a:xfrm>
          <a:prstGeom prst="rect">
            <a:avLst/>
          </a:prstGeom>
        </p:spPr>
      </p:pic>
      <p:pic>
        <p:nvPicPr>
          <p:cNvPr id="5" name="Picture 4" descr="A measuring tape with a black and white photo of a rock&#10;&#10;Description automatically generated">
            <a:extLst>
              <a:ext uri="{FF2B5EF4-FFF2-40B4-BE49-F238E27FC236}">
                <a16:creationId xmlns:a16="http://schemas.microsoft.com/office/drawing/2014/main" id="{F154765E-BA2C-FBCD-010C-2BBEBFD7F5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4607" y="2504341"/>
            <a:ext cx="982825" cy="982825"/>
          </a:xfrm>
          <a:prstGeom prst="rect">
            <a:avLst/>
          </a:prstGeom>
        </p:spPr>
      </p:pic>
      <p:pic>
        <p:nvPicPr>
          <p:cNvPr id="9" name="Picture 8" descr="A black and white photo of a black surface&#10;&#10;Description automatically generated with medium confidence">
            <a:extLst>
              <a:ext uri="{FF2B5EF4-FFF2-40B4-BE49-F238E27FC236}">
                <a16:creationId xmlns:a16="http://schemas.microsoft.com/office/drawing/2014/main" id="{A745A8FA-6065-64CB-FFC6-B14A4A052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46704" y="2526235"/>
            <a:ext cx="936528" cy="936528"/>
          </a:xfrm>
          <a:prstGeom prst="rect">
            <a:avLst/>
          </a:prstGeom>
        </p:spPr>
      </p:pic>
      <p:pic>
        <p:nvPicPr>
          <p:cNvPr id="13" name="Picture 12" descr="A black and white photo of a black surface&#10;&#10;Description automatically generated with medium confidence">
            <a:extLst>
              <a:ext uri="{FF2B5EF4-FFF2-40B4-BE49-F238E27FC236}">
                <a16:creationId xmlns:a16="http://schemas.microsoft.com/office/drawing/2014/main" id="{E3CB6E86-5DE6-1395-0E45-14AA509972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78910" y="2528585"/>
            <a:ext cx="944606" cy="944606"/>
          </a:xfrm>
          <a:prstGeom prst="rect">
            <a:avLst/>
          </a:prstGeom>
        </p:spPr>
      </p:pic>
      <p:pic>
        <p:nvPicPr>
          <p:cNvPr id="15" name="Picture 14" descr="A black and white photo of a black rectangular object&#10;&#10;Description automatically generated">
            <a:extLst>
              <a:ext uri="{FF2B5EF4-FFF2-40B4-BE49-F238E27FC236}">
                <a16:creationId xmlns:a16="http://schemas.microsoft.com/office/drawing/2014/main" id="{A0116DF4-EF51-8C56-7039-485C48FC6E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3484" y="2526235"/>
            <a:ext cx="936529" cy="936529"/>
          </a:xfrm>
          <a:prstGeom prst="rect">
            <a:avLst/>
          </a:prstGeom>
        </p:spPr>
      </p:pic>
      <p:pic>
        <p:nvPicPr>
          <p:cNvPr id="19" name="Picture 18" descr="A black and white photo of a black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92806F24-6D81-8E36-DDBE-53027520C6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97253" y="2501038"/>
            <a:ext cx="960190" cy="960190"/>
          </a:xfrm>
          <a:prstGeom prst="rect">
            <a:avLst/>
          </a:prstGeom>
        </p:spPr>
      </p:pic>
      <p:pic>
        <p:nvPicPr>
          <p:cNvPr id="22" name="Picture 21" descr="A close-up of a measuring tape&#10;&#10;Description automatically generated">
            <a:extLst>
              <a:ext uri="{FF2B5EF4-FFF2-40B4-BE49-F238E27FC236}">
                <a16:creationId xmlns:a16="http://schemas.microsoft.com/office/drawing/2014/main" id="{170646DD-EDFF-C224-3A0C-6BD6A2F0E3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59473" y="2501037"/>
            <a:ext cx="936530" cy="936530"/>
          </a:xfrm>
          <a:prstGeom prst="rect">
            <a:avLst/>
          </a:prstGeom>
        </p:spPr>
      </p:pic>
      <p:pic>
        <p:nvPicPr>
          <p:cNvPr id="24" name="Picture 23" descr="A close-up of a measuring tape&#10;&#10;Description automatically generated">
            <a:extLst>
              <a:ext uri="{FF2B5EF4-FFF2-40B4-BE49-F238E27FC236}">
                <a16:creationId xmlns:a16="http://schemas.microsoft.com/office/drawing/2014/main" id="{3C0D1935-D9A1-2B0E-4512-E149C4E88A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7228" y="2489207"/>
            <a:ext cx="960191" cy="960191"/>
          </a:xfrm>
          <a:prstGeom prst="rect">
            <a:avLst/>
          </a:prstGeom>
        </p:spPr>
      </p:pic>
      <p:pic>
        <p:nvPicPr>
          <p:cNvPr id="26" name="Picture 25" descr="A box with a measuring tape&#10;&#10;Description automatically generated with medium confidence">
            <a:extLst>
              <a:ext uri="{FF2B5EF4-FFF2-40B4-BE49-F238E27FC236}">
                <a16:creationId xmlns:a16="http://schemas.microsoft.com/office/drawing/2014/main" id="{E1C9CC77-44FB-3680-9CB1-182A6244B9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2512869"/>
            <a:ext cx="936816" cy="936816"/>
          </a:xfrm>
          <a:prstGeom prst="rect">
            <a:avLst/>
          </a:prstGeom>
        </p:spPr>
      </p:pic>
      <p:pic>
        <p:nvPicPr>
          <p:cNvPr id="28" name="Picture 27" descr="A black and white image of a cat&#10;&#10;Description automatically generated">
            <a:extLst>
              <a:ext uri="{FF2B5EF4-FFF2-40B4-BE49-F238E27FC236}">
                <a16:creationId xmlns:a16="http://schemas.microsoft.com/office/drawing/2014/main" id="{96D0FD89-CAE0-92C6-9E88-DA7DB13FC5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109" y="4132654"/>
            <a:ext cx="936816" cy="945033"/>
          </a:xfrm>
          <a:prstGeom prst="rect">
            <a:avLst/>
          </a:prstGeom>
        </p:spPr>
      </p:pic>
      <p:pic>
        <p:nvPicPr>
          <p:cNvPr id="30" name="Picture 29" descr="A white rectangle with black border&#10;&#10;Description automatically generated">
            <a:extLst>
              <a:ext uri="{FF2B5EF4-FFF2-40B4-BE49-F238E27FC236}">
                <a16:creationId xmlns:a16="http://schemas.microsoft.com/office/drawing/2014/main" id="{0001500F-2C23-D1E6-07F3-4A455E7D3D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24455" y="4134433"/>
            <a:ext cx="933130" cy="952229"/>
          </a:xfrm>
          <a:prstGeom prst="rect">
            <a:avLst/>
          </a:prstGeom>
        </p:spPr>
      </p:pic>
      <p:pic>
        <p:nvPicPr>
          <p:cNvPr id="32" name="Picture 31" descr="A black and white image of a black and white object&#10;&#10;Description automatically generated">
            <a:extLst>
              <a:ext uri="{FF2B5EF4-FFF2-40B4-BE49-F238E27FC236}">
                <a16:creationId xmlns:a16="http://schemas.microsoft.com/office/drawing/2014/main" id="{34D7F855-1BBB-1248-BD20-F0D8373DF4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82809" y="4154721"/>
            <a:ext cx="945034" cy="945034"/>
          </a:xfrm>
          <a:prstGeom prst="rect">
            <a:avLst/>
          </a:prstGeom>
        </p:spPr>
      </p:pic>
      <p:pic>
        <p:nvPicPr>
          <p:cNvPr id="34" name="Picture 33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A259B0A6-D09A-C135-959B-72A4E4F42B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93271" y="4126929"/>
            <a:ext cx="923556" cy="945034"/>
          </a:xfrm>
          <a:prstGeom prst="rect">
            <a:avLst/>
          </a:prstGeom>
        </p:spPr>
      </p:pic>
      <p:pic>
        <p:nvPicPr>
          <p:cNvPr id="35" name="Picture 34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AE5EB7FB-0BD6-057F-BFC8-1FFD7645E0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9970" y="4143982"/>
            <a:ext cx="923556" cy="945034"/>
          </a:xfrm>
          <a:prstGeom prst="rect">
            <a:avLst/>
          </a:prstGeom>
        </p:spPr>
      </p:pic>
      <p:pic>
        <p:nvPicPr>
          <p:cNvPr id="36" name="Picture 3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80A48BB6-B148-0170-AE24-D9042AC30E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77903" y="4133243"/>
            <a:ext cx="923556" cy="945034"/>
          </a:xfrm>
          <a:prstGeom prst="rect">
            <a:avLst/>
          </a:prstGeom>
        </p:spPr>
      </p:pic>
      <p:pic>
        <p:nvPicPr>
          <p:cNvPr id="37" name="Picture 36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F19C8A16-4CEA-1656-BC83-6CA6D2F49A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49693" y="4126879"/>
            <a:ext cx="923556" cy="945034"/>
          </a:xfrm>
          <a:prstGeom prst="rect">
            <a:avLst/>
          </a:prstGeom>
        </p:spPr>
      </p:pic>
      <p:pic>
        <p:nvPicPr>
          <p:cNvPr id="39" name="Picture 38" descr="A screen shot of a phone&#10;&#10;Description automatically generated">
            <a:extLst>
              <a:ext uri="{FF2B5EF4-FFF2-40B4-BE49-F238E27FC236}">
                <a16:creationId xmlns:a16="http://schemas.microsoft.com/office/drawing/2014/main" id="{CAF545C4-1742-C4DB-D129-66D2F7636D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9448" y="4109308"/>
            <a:ext cx="936888" cy="945035"/>
          </a:xfrm>
          <a:prstGeom prst="rect">
            <a:avLst/>
          </a:prstGeom>
        </p:spPr>
      </p:pic>
      <p:pic>
        <p:nvPicPr>
          <p:cNvPr id="42" name="Picture 41" descr="A black rectangular object with a white object on it&#10;&#10;Description automatically generated">
            <a:extLst>
              <a:ext uri="{FF2B5EF4-FFF2-40B4-BE49-F238E27FC236}">
                <a16:creationId xmlns:a16="http://schemas.microsoft.com/office/drawing/2014/main" id="{8DDCD2E5-0D3D-6319-37B1-297052B45E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729436" y="4072906"/>
            <a:ext cx="1006139" cy="101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64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Deep-</a:t>
            </a:r>
            <a:r>
              <a:rPr lang="de-CH" sz="2800" dirty="0" err="1">
                <a:latin typeface="Helvetica" pitchFamily="2" charset="0"/>
              </a:rPr>
              <a:t>learning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model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2B6B8B-D43F-A175-0643-88D3FC76412F}"/>
              </a:ext>
            </a:extLst>
          </p:cNvPr>
          <p:cNvSpPr txBox="1"/>
          <p:nvPr/>
        </p:nvSpPr>
        <p:spPr>
          <a:xfrm>
            <a:off x="300661" y="1170050"/>
            <a:ext cx="114861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Model architecture: U-Net (</a:t>
            </a:r>
            <a:r>
              <a:rPr lang="en-GB" dirty="0" err="1">
                <a:latin typeface="Helvetica" pitchFamily="2" charset="0"/>
              </a:rPr>
              <a:t>Tensorflow</a:t>
            </a:r>
            <a:r>
              <a:rPr lang="en-GB" dirty="0">
                <a:latin typeface="Helvetica" pitchFamily="2" charset="0"/>
              </a:rPr>
              <a:t>). Selected based on </a:t>
            </a:r>
            <a:r>
              <a:rPr lang="en-GB" b="0" dirty="0">
                <a:effectLst/>
                <a:latin typeface="Helvetica" pitchFamily="2" charset="0"/>
              </a:rPr>
              <a:t>DiMartino et al., 2023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Used tutorial model: </a:t>
            </a:r>
            <a:r>
              <a:rPr lang="en-GB" dirty="0">
                <a:latin typeface="Helvetica" pitchFamily="2" charset="0"/>
                <a:hlinkClick r:id="rId3"/>
              </a:rPr>
              <a:t>https://youtu.be/XyX5HNuv-xE?si=ywxtReVqf1nxxlzZ</a:t>
            </a:r>
            <a:r>
              <a:rPr lang="en-GB" dirty="0">
                <a:latin typeface="Helvetica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Number of classes: 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Optimizer: Adam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Loss functions attempted: Categorical cross-entropy; Focal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Datasets: 77 images for training; </a:t>
            </a:r>
            <a:r>
              <a:rPr lang="en-GB" strike="sngStrike" dirty="0">
                <a:latin typeface="Helvetica" pitchFamily="2" charset="0"/>
              </a:rPr>
              <a:t>11 images for testing; 12 images for validation</a:t>
            </a:r>
            <a:r>
              <a:rPr lang="en-GB" dirty="0">
                <a:latin typeface="Helvetica" pitchFamily="2" charset="0"/>
              </a:rPr>
              <a:t>; tried </a:t>
            </a:r>
            <a:r>
              <a:rPr lang="en-GB" dirty="0" err="1">
                <a:latin typeface="Helvetica" pitchFamily="2" charset="0"/>
              </a:rPr>
              <a:t>train_test_split</a:t>
            </a:r>
            <a:endParaRPr lang="en-GB" strike="sngStrike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Tested several epochs and batch sizes</a:t>
            </a:r>
          </a:p>
          <a:p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773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25454</TotalTime>
  <Words>757</Words>
  <Application>Microsoft Macintosh PowerPoint</Application>
  <PresentationFormat>Widescreen</PresentationFormat>
  <Paragraphs>135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Helvetica</vt:lpstr>
      <vt:lpstr>Menlo</vt:lpstr>
      <vt:lpstr>Office</vt:lpstr>
      <vt:lpstr>First steps into Image-based Classification of Sediments in Drill Cores</vt:lpstr>
      <vt:lpstr>Introduction and background</vt:lpstr>
      <vt:lpstr>Introduction and background</vt:lpstr>
      <vt:lpstr>Module 6 Tasks &amp; Objectives</vt:lpstr>
      <vt:lpstr>Dataset selection</vt:lpstr>
      <vt:lpstr>Dataset selection</vt:lpstr>
      <vt:lpstr>Data labeling: Manual image segmentation</vt:lpstr>
      <vt:lpstr>Data Processing: Image splitting</vt:lpstr>
      <vt:lpstr>Deep-learning model</vt:lpstr>
      <vt:lpstr>Example results</vt:lpstr>
      <vt:lpstr>Example results (8 classes)</vt:lpstr>
      <vt:lpstr>Next Steps</vt:lpstr>
      <vt:lpstr>Example results (5 classes – Training set)</vt:lpstr>
      <vt:lpstr>Example results (5 classes – Training set)</vt:lpstr>
      <vt:lpstr>Example results (5 classes – Validation set)</vt:lpstr>
      <vt:lpstr>Example results (5 classes – Validation set)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Drilling Overdeepended Alpine Valleys</dc:title>
  <dc:creator>schaller sebastian</dc:creator>
  <cp:lastModifiedBy>Becerra Valdes, Patricio (SPACE)</cp:lastModifiedBy>
  <cp:revision>219</cp:revision>
  <cp:lastPrinted>2021-11-10T08:59:56Z</cp:lastPrinted>
  <dcterms:created xsi:type="dcterms:W3CDTF">2021-11-04T07:06:17Z</dcterms:created>
  <dcterms:modified xsi:type="dcterms:W3CDTF">2025-08-05T07:54:30Z</dcterms:modified>
</cp:coreProperties>
</file>